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grandir Wide" panose="020B0604020202020204" charset="0"/>
      <p:regular r:id="rId24"/>
    </p:embeddedFont>
    <p:embeddedFont>
      <p:font typeface="Agrandir Wide Bold" panose="020B0604020202020204" charset="0"/>
      <p:regular r:id="rId25"/>
    </p:embeddedFont>
    <p:embeddedFont>
      <p:font typeface="Agrandir Wide Medium" panose="020B0604020202020204" charset="0"/>
      <p:regular r:id="rId26"/>
    </p:embeddedFont>
    <p:embeddedFont>
      <p:font typeface="Agrandir Wide Thin" panose="020B0604020202020204" charset="0"/>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0999037" y="1606530"/>
            <a:ext cx="7288963" cy="7241595"/>
          </a:xfrm>
          <a:custGeom>
            <a:avLst/>
            <a:gdLst/>
            <a:ahLst/>
            <a:cxnLst/>
            <a:rect l="l" t="t" r="r" b="b"/>
            <a:pathLst>
              <a:path w="7288963" h="7241595">
                <a:moveTo>
                  <a:pt x="0" y="0"/>
                </a:moveTo>
                <a:lnTo>
                  <a:pt x="7288963" y="0"/>
                </a:lnTo>
                <a:lnTo>
                  <a:pt x="7288963" y="7241595"/>
                </a:lnTo>
                <a:lnTo>
                  <a:pt x="0" y="7241595"/>
                </a:lnTo>
                <a:lnTo>
                  <a:pt x="0" y="0"/>
                </a:lnTo>
                <a:close/>
              </a:path>
            </a:pathLst>
          </a:custGeom>
          <a:blipFill>
            <a:blip r:embed="rId2"/>
            <a:stretch>
              <a:fillRect l="-24559" r="-24559"/>
            </a:stretch>
          </a:blipFill>
        </p:spPr>
      </p:sp>
      <p:sp>
        <p:nvSpPr>
          <p:cNvPr id="3" name="TextBox 3"/>
          <p:cNvSpPr txBox="1"/>
          <p:nvPr/>
        </p:nvSpPr>
        <p:spPr>
          <a:xfrm>
            <a:off x="1028700" y="3876177"/>
            <a:ext cx="8115300" cy="3886878"/>
          </a:xfrm>
          <a:prstGeom prst="rect">
            <a:avLst/>
          </a:prstGeom>
        </p:spPr>
        <p:txBody>
          <a:bodyPr lIns="0" tIns="0" rIns="0" bIns="0" rtlCol="0" anchor="t">
            <a:spAutoFit/>
          </a:bodyPr>
          <a:lstStyle/>
          <a:p>
            <a:pPr>
              <a:lnSpc>
                <a:spcPts val="7186"/>
              </a:lnSpc>
            </a:pPr>
            <a:r>
              <a:rPr lang="en-US" sz="7186">
                <a:solidFill>
                  <a:srgbClr val="125B50"/>
                </a:solidFill>
                <a:latin typeface="Agrandir Wide"/>
              </a:rPr>
              <a:t>SPA APPOINTMENT</a:t>
            </a:r>
          </a:p>
          <a:p>
            <a:pPr>
              <a:lnSpc>
                <a:spcPts val="7186"/>
              </a:lnSpc>
            </a:pPr>
            <a:r>
              <a:rPr lang="en-US" sz="7186">
                <a:solidFill>
                  <a:srgbClr val="125B50"/>
                </a:solidFill>
                <a:latin typeface="Agrandir Wide"/>
              </a:rPr>
              <a:t>BOOKING SYSTEM</a:t>
            </a:r>
          </a:p>
        </p:txBody>
      </p:sp>
      <p:sp>
        <p:nvSpPr>
          <p:cNvPr id="4" name="TextBox 4"/>
          <p:cNvSpPr txBox="1"/>
          <p:nvPr/>
        </p:nvSpPr>
        <p:spPr>
          <a:xfrm>
            <a:off x="1028700" y="3031138"/>
            <a:ext cx="5158409" cy="600075"/>
          </a:xfrm>
          <a:prstGeom prst="rect">
            <a:avLst/>
          </a:prstGeom>
        </p:spPr>
        <p:txBody>
          <a:bodyPr lIns="0" tIns="0" rIns="0" bIns="0" rtlCol="0" anchor="t">
            <a:spAutoFit/>
          </a:bodyPr>
          <a:lstStyle/>
          <a:p>
            <a:pPr>
              <a:lnSpc>
                <a:spcPts val="4200"/>
              </a:lnSpc>
            </a:pPr>
            <a:r>
              <a:rPr lang="en-US" sz="3000">
                <a:solidFill>
                  <a:srgbClr val="125B50"/>
                </a:solidFill>
                <a:latin typeface="Agrandir Wide Thin"/>
              </a:rPr>
              <a:t>THE</a:t>
            </a:r>
          </a:p>
        </p:txBody>
      </p:sp>
      <p:sp>
        <p:nvSpPr>
          <p:cNvPr id="5" name="TextBox 5"/>
          <p:cNvSpPr txBox="1"/>
          <p:nvPr/>
        </p:nvSpPr>
        <p:spPr>
          <a:xfrm>
            <a:off x="1019175" y="8366160"/>
            <a:ext cx="5913783"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Thin"/>
              </a:rPr>
              <a:t>-R.A. Mohan Tiwari, Saroj Baral</a:t>
            </a:r>
          </a:p>
        </p:txBody>
      </p:sp>
      <p:sp>
        <p:nvSpPr>
          <p:cNvPr id="6" name="TextBox 6"/>
          <p:cNvSpPr txBox="1"/>
          <p:nvPr/>
        </p:nvSpPr>
        <p:spPr>
          <a:xfrm>
            <a:off x="1028700" y="7960395"/>
            <a:ext cx="2956891"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Thin"/>
              </a:rPr>
              <a:t>August,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575" r="-81575"/>
            </a:stretch>
          </a:blipFill>
        </p:spPr>
      </p:sp>
      <p:sp>
        <p:nvSpPr>
          <p:cNvPr id="3" name="Freeform 3"/>
          <p:cNvSpPr/>
          <p:nvPr/>
        </p:nvSpPr>
        <p:spPr>
          <a:xfrm>
            <a:off x="1503633" y="2179072"/>
            <a:ext cx="12766802" cy="5928855"/>
          </a:xfrm>
          <a:custGeom>
            <a:avLst/>
            <a:gdLst/>
            <a:ahLst/>
            <a:cxnLst/>
            <a:rect l="l" t="t" r="r" b="b"/>
            <a:pathLst>
              <a:path w="12766802" h="5928855">
                <a:moveTo>
                  <a:pt x="0" y="0"/>
                </a:moveTo>
                <a:lnTo>
                  <a:pt x="12766801" y="0"/>
                </a:lnTo>
                <a:lnTo>
                  <a:pt x="12766801" y="5928856"/>
                </a:lnTo>
                <a:lnTo>
                  <a:pt x="0" y="5928856"/>
                </a:lnTo>
                <a:lnTo>
                  <a:pt x="0" y="0"/>
                </a:lnTo>
                <a:close/>
              </a:path>
            </a:pathLst>
          </a:custGeom>
          <a:blipFill>
            <a:blip r:embed="rId3"/>
            <a:stretch>
              <a:fillRect/>
            </a:stretch>
          </a:blipFill>
        </p:spPr>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2: USER</a:t>
            </a:r>
          </a:p>
        </p:txBody>
      </p:sp>
      <p:sp>
        <p:nvSpPr>
          <p:cNvPr id="5" name="TextBox 5"/>
          <p:cNvSpPr txBox="1"/>
          <p:nvPr/>
        </p:nvSpPr>
        <p:spPr>
          <a:xfrm>
            <a:off x="6898636" y="8267413"/>
            <a:ext cx="1957745"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2: USER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411" r="-81411"/>
            </a:stretch>
          </a:blipFill>
        </p:spPr>
      </p:sp>
      <p:sp>
        <p:nvSpPr>
          <p:cNvPr id="3" name="Freeform 3"/>
          <p:cNvSpPr/>
          <p:nvPr/>
        </p:nvSpPr>
        <p:spPr>
          <a:xfrm>
            <a:off x="1028700" y="1754505"/>
            <a:ext cx="13468757" cy="6712005"/>
          </a:xfrm>
          <a:custGeom>
            <a:avLst/>
            <a:gdLst/>
            <a:ahLst/>
            <a:cxnLst/>
            <a:rect l="l" t="t" r="r" b="b"/>
            <a:pathLst>
              <a:path w="13468757" h="6712005">
                <a:moveTo>
                  <a:pt x="0" y="0"/>
                </a:moveTo>
                <a:lnTo>
                  <a:pt x="13468757" y="0"/>
                </a:lnTo>
                <a:lnTo>
                  <a:pt x="13468757" y="6712005"/>
                </a:lnTo>
                <a:lnTo>
                  <a:pt x="0" y="6712005"/>
                </a:lnTo>
                <a:lnTo>
                  <a:pt x="0" y="0"/>
                </a:lnTo>
                <a:close/>
              </a:path>
            </a:pathLst>
          </a:custGeom>
          <a:blipFill>
            <a:blip r:embed="rId3"/>
            <a:stretch>
              <a:fillRect/>
            </a:stretch>
          </a:blipFill>
        </p:spPr>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2: ADMIN</a:t>
            </a:r>
          </a:p>
        </p:txBody>
      </p:sp>
      <p:sp>
        <p:nvSpPr>
          <p:cNvPr id="5" name="TextBox 5"/>
          <p:cNvSpPr txBox="1"/>
          <p:nvPr/>
        </p:nvSpPr>
        <p:spPr>
          <a:xfrm>
            <a:off x="6709970" y="8585711"/>
            <a:ext cx="2144316"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2: ADMIN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0589" r="-80589"/>
            </a:stretch>
          </a:blipFill>
        </p:spPr>
      </p:sp>
      <p:sp>
        <p:nvSpPr>
          <p:cNvPr id="3" name="Freeform 3"/>
          <p:cNvSpPr/>
          <p:nvPr/>
        </p:nvSpPr>
        <p:spPr>
          <a:xfrm>
            <a:off x="1343209" y="2750804"/>
            <a:ext cx="12748726" cy="4943384"/>
          </a:xfrm>
          <a:custGeom>
            <a:avLst/>
            <a:gdLst/>
            <a:ahLst/>
            <a:cxnLst/>
            <a:rect l="l" t="t" r="r" b="b"/>
            <a:pathLst>
              <a:path w="12748726" h="4943384">
                <a:moveTo>
                  <a:pt x="0" y="0"/>
                </a:moveTo>
                <a:lnTo>
                  <a:pt x="12748727" y="0"/>
                </a:lnTo>
                <a:lnTo>
                  <a:pt x="12748727" y="4943383"/>
                </a:lnTo>
                <a:lnTo>
                  <a:pt x="0" y="4943383"/>
                </a:lnTo>
                <a:lnTo>
                  <a:pt x="0" y="0"/>
                </a:lnTo>
                <a:close/>
              </a:path>
            </a:pathLst>
          </a:custGeom>
          <a:blipFill>
            <a:blip r:embed="rId3"/>
            <a:stretch>
              <a:fillRect/>
            </a:stretch>
          </a:blipFill>
        </p:spPr>
      </p:sp>
      <p:sp>
        <p:nvSpPr>
          <p:cNvPr id="4" name="TextBox 4"/>
          <p:cNvSpPr txBox="1"/>
          <p:nvPr/>
        </p:nvSpPr>
        <p:spPr>
          <a:xfrm>
            <a:off x="1028700" y="809625"/>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ENTITY RELATIONSHIP DIAGRAM</a:t>
            </a:r>
          </a:p>
        </p:txBody>
      </p:sp>
      <p:sp>
        <p:nvSpPr>
          <p:cNvPr id="5" name="TextBox 5"/>
          <p:cNvSpPr txBox="1"/>
          <p:nvPr/>
        </p:nvSpPr>
        <p:spPr>
          <a:xfrm>
            <a:off x="6822631" y="7822132"/>
            <a:ext cx="2000250"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E-R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306" r="-245306"/>
            </a:stretch>
          </a:blipFill>
        </p:spPr>
      </p:sp>
      <p:sp>
        <p:nvSpPr>
          <p:cNvPr id="3" name="Freeform 3"/>
          <p:cNvSpPr/>
          <p:nvPr/>
        </p:nvSpPr>
        <p:spPr>
          <a:xfrm>
            <a:off x="4244230" y="2188929"/>
            <a:ext cx="7807287" cy="5409656"/>
          </a:xfrm>
          <a:custGeom>
            <a:avLst/>
            <a:gdLst/>
            <a:ahLst/>
            <a:cxnLst/>
            <a:rect l="l" t="t" r="r" b="b"/>
            <a:pathLst>
              <a:path w="7807287" h="5409656">
                <a:moveTo>
                  <a:pt x="0" y="0"/>
                </a:moveTo>
                <a:lnTo>
                  <a:pt x="7807287" y="0"/>
                </a:lnTo>
                <a:lnTo>
                  <a:pt x="7807287" y="5409656"/>
                </a:lnTo>
                <a:lnTo>
                  <a:pt x="0" y="5409656"/>
                </a:lnTo>
                <a:lnTo>
                  <a:pt x="0" y="0"/>
                </a:lnTo>
                <a:close/>
              </a:path>
            </a:pathLst>
          </a:custGeom>
          <a:blipFill>
            <a:blip r:embed="rId3"/>
            <a:stretch>
              <a:fillRect/>
            </a:stretch>
          </a:blipFill>
        </p:spPr>
      </p:sp>
      <p:sp>
        <p:nvSpPr>
          <p:cNvPr id="4" name="TextBox 4"/>
          <p:cNvSpPr txBox="1"/>
          <p:nvPr/>
        </p:nvSpPr>
        <p:spPr>
          <a:xfrm>
            <a:off x="1028700" y="809625"/>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FLOWCHART: USER SELECTION</a:t>
            </a:r>
          </a:p>
        </p:txBody>
      </p:sp>
      <p:sp>
        <p:nvSpPr>
          <p:cNvPr id="5" name="TextBox 5"/>
          <p:cNvSpPr txBox="1"/>
          <p:nvPr/>
        </p:nvSpPr>
        <p:spPr>
          <a:xfrm>
            <a:off x="6849896" y="7800921"/>
            <a:ext cx="3550087"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Flowchart: User selection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575" r="-81575"/>
            </a:stretch>
          </a:blipFill>
        </p:spPr>
      </p:sp>
      <p:sp>
        <p:nvSpPr>
          <p:cNvPr id="3" name="Freeform 3"/>
          <p:cNvSpPr/>
          <p:nvPr/>
        </p:nvSpPr>
        <p:spPr>
          <a:xfrm>
            <a:off x="3017954" y="1400010"/>
            <a:ext cx="9864514" cy="8167998"/>
          </a:xfrm>
          <a:custGeom>
            <a:avLst/>
            <a:gdLst/>
            <a:ahLst/>
            <a:cxnLst/>
            <a:rect l="l" t="t" r="r" b="b"/>
            <a:pathLst>
              <a:path w="9864514" h="8167998">
                <a:moveTo>
                  <a:pt x="0" y="0"/>
                </a:moveTo>
                <a:lnTo>
                  <a:pt x="9864514" y="0"/>
                </a:lnTo>
                <a:lnTo>
                  <a:pt x="9864514" y="8167997"/>
                </a:lnTo>
                <a:lnTo>
                  <a:pt x="0" y="8167997"/>
                </a:lnTo>
                <a:lnTo>
                  <a:pt x="0" y="0"/>
                </a:lnTo>
                <a:close/>
              </a:path>
            </a:pathLst>
          </a:custGeom>
          <a:blipFill>
            <a:blip r:embed="rId3"/>
            <a:stretch>
              <a:fillRect/>
            </a:stretch>
          </a:blipFill>
        </p:spPr>
      </p:sp>
      <p:sp>
        <p:nvSpPr>
          <p:cNvPr id="4" name="TextBox 4"/>
          <p:cNvSpPr txBox="1"/>
          <p:nvPr/>
        </p:nvSpPr>
        <p:spPr>
          <a:xfrm>
            <a:off x="1028700" y="495300"/>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FLOWCHART: ADMIN</a:t>
            </a:r>
          </a:p>
        </p:txBody>
      </p:sp>
      <p:sp>
        <p:nvSpPr>
          <p:cNvPr id="5" name="TextBox 5"/>
          <p:cNvSpPr txBox="1"/>
          <p:nvPr/>
        </p:nvSpPr>
        <p:spPr>
          <a:xfrm>
            <a:off x="7093954" y="9547053"/>
            <a:ext cx="2722602"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Flowchart: Adminn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300430" r="-300430"/>
            </a:stretch>
          </a:blipFill>
        </p:spPr>
      </p:sp>
      <p:sp>
        <p:nvSpPr>
          <p:cNvPr id="3" name="Freeform 3"/>
          <p:cNvSpPr/>
          <p:nvPr/>
        </p:nvSpPr>
        <p:spPr>
          <a:xfrm>
            <a:off x="7175979" y="126093"/>
            <a:ext cx="8499638" cy="9906542"/>
          </a:xfrm>
          <a:custGeom>
            <a:avLst/>
            <a:gdLst/>
            <a:ahLst/>
            <a:cxnLst/>
            <a:rect l="l" t="t" r="r" b="b"/>
            <a:pathLst>
              <a:path w="8499638" h="9906542">
                <a:moveTo>
                  <a:pt x="0" y="0"/>
                </a:moveTo>
                <a:lnTo>
                  <a:pt x="8499639" y="0"/>
                </a:lnTo>
                <a:lnTo>
                  <a:pt x="8499639" y="9906542"/>
                </a:lnTo>
                <a:lnTo>
                  <a:pt x="0" y="9906542"/>
                </a:lnTo>
                <a:lnTo>
                  <a:pt x="0" y="0"/>
                </a:lnTo>
                <a:close/>
              </a:path>
            </a:pathLst>
          </a:custGeom>
          <a:blipFill>
            <a:blip r:embed="rId3"/>
            <a:stretch>
              <a:fillRect/>
            </a:stretch>
          </a:blipFill>
        </p:spPr>
      </p:sp>
      <p:sp>
        <p:nvSpPr>
          <p:cNvPr id="4" name="TextBox 4"/>
          <p:cNvSpPr txBox="1"/>
          <p:nvPr/>
        </p:nvSpPr>
        <p:spPr>
          <a:xfrm>
            <a:off x="1028700" y="495300"/>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FLOWCHART: USER</a:t>
            </a:r>
          </a:p>
        </p:txBody>
      </p:sp>
      <p:sp>
        <p:nvSpPr>
          <p:cNvPr id="5" name="TextBox 5"/>
          <p:cNvSpPr txBox="1"/>
          <p:nvPr/>
        </p:nvSpPr>
        <p:spPr>
          <a:xfrm>
            <a:off x="4521241" y="9463232"/>
            <a:ext cx="2480548"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Flowchart: User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675" r="-245675"/>
            </a:stretch>
          </a:blipFill>
        </p:spPr>
      </p:sp>
      <p:sp>
        <p:nvSpPr>
          <p:cNvPr id="3" name="Freeform 3"/>
          <p:cNvSpPr/>
          <p:nvPr/>
        </p:nvSpPr>
        <p:spPr>
          <a:xfrm>
            <a:off x="4811055" y="1440180"/>
            <a:ext cx="7860037" cy="7850950"/>
          </a:xfrm>
          <a:custGeom>
            <a:avLst/>
            <a:gdLst/>
            <a:ahLst/>
            <a:cxnLst/>
            <a:rect l="l" t="t" r="r" b="b"/>
            <a:pathLst>
              <a:path w="7860037" h="7850950">
                <a:moveTo>
                  <a:pt x="0" y="0"/>
                </a:moveTo>
                <a:lnTo>
                  <a:pt x="7860037" y="0"/>
                </a:lnTo>
                <a:lnTo>
                  <a:pt x="7860037" y="7850950"/>
                </a:lnTo>
                <a:lnTo>
                  <a:pt x="0" y="7850950"/>
                </a:lnTo>
                <a:lnTo>
                  <a:pt x="0" y="0"/>
                </a:lnTo>
                <a:close/>
              </a:path>
            </a:pathLst>
          </a:custGeom>
          <a:blipFill>
            <a:blip r:embed="rId3"/>
            <a:stretch>
              <a:fillRect/>
            </a:stretch>
          </a:blipFill>
        </p:spPr>
      </p:sp>
      <p:sp>
        <p:nvSpPr>
          <p:cNvPr id="4" name="TextBox 4"/>
          <p:cNvSpPr txBox="1"/>
          <p:nvPr/>
        </p:nvSpPr>
        <p:spPr>
          <a:xfrm>
            <a:off x="1028700" y="495300"/>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GANTT CHART</a:t>
            </a:r>
          </a:p>
        </p:txBody>
      </p:sp>
      <p:sp>
        <p:nvSpPr>
          <p:cNvPr id="5" name="TextBox 5"/>
          <p:cNvSpPr txBox="1"/>
          <p:nvPr/>
        </p:nvSpPr>
        <p:spPr>
          <a:xfrm>
            <a:off x="7893647" y="9326073"/>
            <a:ext cx="2133005"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Gantt Chart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8662" r="-248662"/>
            </a:stretch>
          </a:blipFill>
        </p:spPr>
      </p:sp>
      <p:sp>
        <p:nvSpPr>
          <p:cNvPr id="3" name="Freeform 3"/>
          <p:cNvSpPr/>
          <p:nvPr/>
        </p:nvSpPr>
        <p:spPr>
          <a:xfrm>
            <a:off x="7588842" y="2046760"/>
            <a:ext cx="7182741" cy="6277633"/>
          </a:xfrm>
          <a:custGeom>
            <a:avLst/>
            <a:gdLst/>
            <a:ahLst/>
            <a:cxnLst/>
            <a:rect l="l" t="t" r="r" b="b"/>
            <a:pathLst>
              <a:path w="7182741" h="6277633">
                <a:moveTo>
                  <a:pt x="0" y="0"/>
                </a:moveTo>
                <a:lnTo>
                  <a:pt x="7182741" y="0"/>
                </a:lnTo>
                <a:lnTo>
                  <a:pt x="7182741" y="6277633"/>
                </a:lnTo>
                <a:lnTo>
                  <a:pt x="0" y="6277633"/>
                </a:lnTo>
                <a:lnTo>
                  <a:pt x="0" y="0"/>
                </a:lnTo>
                <a:close/>
              </a:path>
            </a:pathLst>
          </a:custGeom>
          <a:blipFill>
            <a:blip r:embed="rId3"/>
            <a:stretch>
              <a:fillRect/>
            </a:stretch>
          </a:blipFill>
        </p:spPr>
      </p:sp>
      <p:sp>
        <p:nvSpPr>
          <p:cNvPr id="4" name="TextBox 4"/>
          <p:cNvSpPr txBox="1"/>
          <p:nvPr/>
        </p:nvSpPr>
        <p:spPr>
          <a:xfrm>
            <a:off x="1028700" y="495300"/>
            <a:ext cx="1164239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DEVELOPMENT METHODOLOY</a:t>
            </a:r>
          </a:p>
        </p:txBody>
      </p:sp>
      <p:sp>
        <p:nvSpPr>
          <p:cNvPr id="5" name="TextBox 5"/>
          <p:cNvSpPr txBox="1"/>
          <p:nvPr/>
        </p:nvSpPr>
        <p:spPr>
          <a:xfrm>
            <a:off x="9775335" y="8456440"/>
            <a:ext cx="2809756"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Incremental Model </a:t>
            </a:r>
          </a:p>
        </p:txBody>
      </p:sp>
      <p:sp>
        <p:nvSpPr>
          <p:cNvPr id="6" name="TextBox 6"/>
          <p:cNvSpPr txBox="1"/>
          <p:nvPr/>
        </p:nvSpPr>
        <p:spPr>
          <a:xfrm>
            <a:off x="2114012" y="3164972"/>
            <a:ext cx="3314700" cy="481965"/>
          </a:xfrm>
          <a:prstGeom prst="rect">
            <a:avLst/>
          </a:prstGeom>
        </p:spPr>
        <p:txBody>
          <a:bodyPr lIns="0" tIns="0" rIns="0" bIns="0" rtlCol="0" anchor="t">
            <a:spAutoFit/>
          </a:bodyPr>
          <a:lstStyle/>
          <a:p>
            <a:pPr algn="ctr">
              <a:lnSpc>
                <a:spcPts val="3359"/>
              </a:lnSpc>
              <a:spcBef>
                <a:spcPct val="0"/>
              </a:spcBef>
            </a:pPr>
            <a:r>
              <a:rPr lang="en-US" sz="2400">
                <a:solidFill>
                  <a:srgbClr val="125B50"/>
                </a:solidFill>
                <a:latin typeface="Agrandir Wide Bold"/>
              </a:rPr>
              <a:t>Incremental Model</a:t>
            </a:r>
          </a:p>
        </p:txBody>
      </p:sp>
      <p:sp>
        <p:nvSpPr>
          <p:cNvPr id="7" name="TextBox 7"/>
          <p:cNvSpPr txBox="1"/>
          <p:nvPr/>
        </p:nvSpPr>
        <p:spPr>
          <a:xfrm>
            <a:off x="152400" y="3824074"/>
            <a:ext cx="7314124" cy="2543602"/>
          </a:xfrm>
          <a:prstGeom prst="rect">
            <a:avLst/>
          </a:prstGeom>
        </p:spPr>
        <p:txBody>
          <a:bodyPr lIns="0" tIns="0" rIns="0" bIns="0" rtlCol="0" anchor="t">
            <a:spAutoFit/>
          </a:bodyPr>
          <a:lstStyle/>
          <a:p>
            <a:pPr algn="ctr">
              <a:lnSpc>
                <a:spcPts val="2863"/>
              </a:lnSpc>
            </a:pPr>
            <a:r>
              <a:rPr lang="en-US" sz="2045">
                <a:solidFill>
                  <a:srgbClr val="125B50"/>
                </a:solidFill>
                <a:latin typeface="Agrandir Wide Thin"/>
              </a:rPr>
              <a:t>The system becomes easier to develop as requirements are gathered at once and is divided into parts to build an increment and in those increments proper priority is given to every features of the system. There’s proper loop of doing things rather than taking a huge leap.</a:t>
            </a:r>
          </a:p>
          <a:p>
            <a:pPr algn="ctr">
              <a:lnSpc>
                <a:spcPts val="2863"/>
              </a:lnSpc>
              <a:spcBef>
                <a:spcPct val="0"/>
              </a:spcBef>
            </a:pPr>
            <a:endParaRPr lang="en-US" sz="2045">
              <a:solidFill>
                <a:srgbClr val="125B50"/>
              </a:solidFill>
              <a:latin typeface="Agrandir Wide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575" r="-81575"/>
            </a:stretch>
          </a:blipFill>
        </p:spPr>
      </p:sp>
      <p:sp>
        <p:nvSpPr>
          <p:cNvPr id="3" name="TextBox 3"/>
          <p:cNvSpPr txBox="1"/>
          <p:nvPr/>
        </p:nvSpPr>
        <p:spPr>
          <a:xfrm>
            <a:off x="7017519" y="809625"/>
            <a:ext cx="2670331"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TOOLS</a:t>
            </a:r>
          </a:p>
        </p:txBody>
      </p:sp>
      <p:sp>
        <p:nvSpPr>
          <p:cNvPr id="4" name="TextBox 4"/>
          <p:cNvSpPr txBox="1"/>
          <p:nvPr/>
        </p:nvSpPr>
        <p:spPr>
          <a:xfrm>
            <a:off x="4027304" y="2008461"/>
            <a:ext cx="9638623" cy="5520169"/>
          </a:xfrm>
          <a:prstGeom prst="rect">
            <a:avLst/>
          </a:prstGeom>
        </p:spPr>
        <p:txBody>
          <a:bodyPr lIns="0" tIns="0" rIns="0" bIns="0" rtlCol="0" anchor="t">
            <a:spAutoFit/>
          </a:bodyPr>
          <a:lstStyle/>
          <a:p>
            <a:pPr algn="ctr">
              <a:lnSpc>
                <a:spcPts val="3913"/>
              </a:lnSpc>
            </a:pPr>
            <a:r>
              <a:rPr lang="en-US" sz="2795">
                <a:solidFill>
                  <a:srgbClr val="125B50"/>
                </a:solidFill>
                <a:latin typeface="Agrandir Wide Thin"/>
              </a:rPr>
              <a:t> We have used different tools till date for different purposed. The tools we used are: </a:t>
            </a:r>
          </a:p>
          <a:p>
            <a:pPr marL="603553" lvl="1" indent="-301776">
              <a:lnSpc>
                <a:spcPts val="3913"/>
              </a:lnSpc>
              <a:buFont typeface="Arial"/>
              <a:buChar char="•"/>
            </a:pPr>
            <a:r>
              <a:rPr lang="en-US" sz="2795">
                <a:solidFill>
                  <a:srgbClr val="125B50"/>
                </a:solidFill>
                <a:latin typeface="Agrandir Wide Thin"/>
              </a:rPr>
              <a:t>C Programming Language for source code</a:t>
            </a:r>
          </a:p>
          <a:p>
            <a:pPr marL="603553" lvl="1" indent="-301776">
              <a:lnSpc>
                <a:spcPts val="3913"/>
              </a:lnSpc>
              <a:buFont typeface="Arial"/>
              <a:buChar char="•"/>
            </a:pPr>
            <a:r>
              <a:rPr lang="en-US" sz="2795">
                <a:solidFill>
                  <a:srgbClr val="125B50"/>
                </a:solidFill>
                <a:latin typeface="Agrandir Wide Thin"/>
              </a:rPr>
              <a:t>Draw.io for DFD, Flowchart and E-R Diagram</a:t>
            </a:r>
          </a:p>
          <a:p>
            <a:pPr marL="603553" lvl="1" indent="-301776">
              <a:lnSpc>
                <a:spcPts val="3913"/>
              </a:lnSpc>
              <a:buFont typeface="Arial"/>
              <a:buChar char="•"/>
            </a:pPr>
            <a:r>
              <a:rPr lang="en-US" sz="2795">
                <a:solidFill>
                  <a:srgbClr val="125B50"/>
                </a:solidFill>
                <a:latin typeface="Agrandir Wide Thin"/>
              </a:rPr>
              <a:t>MS Excel for Gantt Chart </a:t>
            </a:r>
          </a:p>
          <a:p>
            <a:pPr marL="603553" lvl="1" indent="-301776">
              <a:lnSpc>
                <a:spcPts val="3913"/>
              </a:lnSpc>
              <a:buFont typeface="Arial"/>
              <a:buChar char="•"/>
            </a:pPr>
            <a:r>
              <a:rPr lang="en-US" sz="2795">
                <a:solidFill>
                  <a:srgbClr val="125B50"/>
                </a:solidFill>
                <a:latin typeface="Agrandir Wide Thin"/>
              </a:rPr>
              <a:t>MS PowerPoint for Presentation </a:t>
            </a:r>
          </a:p>
          <a:p>
            <a:pPr marL="603553" lvl="1" indent="-301776">
              <a:lnSpc>
                <a:spcPts val="3913"/>
              </a:lnSpc>
              <a:buFont typeface="Arial"/>
              <a:buChar char="•"/>
            </a:pPr>
            <a:r>
              <a:rPr lang="en-US" sz="2795">
                <a:solidFill>
                  <a:srgbClr val="125B50"/>
                </a:solidFill>
                <a:latin typeface="Agrandir Wide Thin"/>
              </a:rPr>
              <a:t>MS Word for Documentation </a:t>
            </a:r>
          </a:p>
          <a:p>
            <a:pPr marL="603553" lvl="1" indent="-301776">
              <a:lnSpc>
                <a:spcPts val="3913"/>
              </a:lnSpc>
              <a:buFont typeface="Arial"/>
              <a:buChar char="•"/>
            </a:pPr>
            <a:r>
              <a:rPr lang="en-US" sz="2795">
                <a:solidFill>
                  <a:srgbClr val="125B50"/>
                </a:solidFill>
                <a:latin typeface="Agrandir Wide Thin"/>
              </a:rPr>
              <a:t>Visual Studio Code for Coding and Testing </a:t>
            </a:r>
          </a:p>
          <a:p>
            <a:pPr marL="603553" lvl="1" indent="-301776">
              <a:lnSpc>
                <a:spcPts val="3913"/>
              </a:lnSpc>
              <a:buFont typeface="Arial"/>
              <a:buChar char="•"/>
            </a:pPr>
            <a:r>
              <a:rPr lang="en-US" sz="2795">
                <a:solidFill>
                  <a:srgbClr val="125B50"/>
                </a:solidFill>
                <a:latin typeface="Agrandir Wide Thin"/>
              </a:rPr>
              <a:t>Discord for online meeting </a:t>
            </a:r>
          </a:p>
          <a:p>
            <a:pPr marL="603553" lvl="1" indent="-301776">
              <a:lnSpc>
                <a:spcPts val="3913"/>
              </a:lnSpc>
              <a:buFont typeface="Arial"/>
              <a:buChar char="•"/>
            </a:pPr>
            <a:r>
              <a:rPr lang="en-US" sz="2795">
                <a:solidFill>
                  <a:srgbClr val="125B50"/>
                </a:solidFill>
                <a:latin typeface="Agrandir Wide Thin"/>
              </a:rPr>
              <a:t>Terminal for application interface</a:t>
            </a:r>
          </a:p>
          <a:p>
            <a:pPr algn="ctr">
              <a:lnSpc>
                <a:spcPts val="3913"/>
              </a:lnSpc>
              <a:spcBef>
                <a:spcPct val="0"/>
              </a:spcBef>
            </a:pPr>
            <a:endParaRPr lang="en-US" sz="2795">
              <a:solidFill>
                <a:srgbClr val="125B50"/>
              </a:solidFill>
              <a:latin typeface="Agrandir Wide Th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3555926" y="216348"/>
            <a:ext cx="4662663" cy="4114800"/>
          </a:xfrm>
          <a:custGeom>
            <a:avLst/>
            <a:gdLst/>
            <a:ahLst/>
            <a:cxnLst/>
            <a:rect l="l" t="t" r="r" b="b"/>
            <a:pathLst>
              <a:path w="4662663" h="4114800">
                <a:moveTo>
                  <a:pt x="0" y="0"/>
                </a:moveTo>
                <a:lnTo>
                  <a:pt x="4662662" y="0"/>
                </a:lnTo>
                <a:lnTo>
                  <a:pt x="46626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74990" y="3453675"/>
            <a:ext cx="9338019" cy="2451825"/>
          </a:xfrm>
          <a:prstGeom prst="rect">
            <a:avLst/>
          </a:prstGeom>
        </p:spPr>
        <p:txBody>
          <a:bodyPr wrap="square" lIns="0" tIns="0" rIns="0" bIns="0" rtlCol="0" anchor="t">
            <a:spAutoFit/>
          </a:bodyPr>
          <a:lstStyle/>
          <a:p>
            <a:pPr algn="ctr">
              <a:lnSpc>
                <a:spcPts val="20292"/>
              </a:lnSpc>
              <a:spcBef>
                <a:spcPct val="0"/>
              </a:spcBef>
            </a:pPr>
            <a:r>
              <a:rPr lang="en-US" sz="14494" dirty="0">
                <a:solidFill>
                  <a:srgbClr val="000000"/>
                </a:solidFill>
                <a:latin typeface="Agrandir Wide Bold"/>
              </a:rPr>
              <a:t>Testing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4401365" y="1303628"/>
            <a:ext cx="6358901"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INTRODUCTION</a:t>
            </a:r>
          </a:p>
        </p:txBody>
      </p:sp>
      <p:sp>
        <p:nvSpPr>
          <p:cNvPr id="3" name="TextBox 3"/>
          <p:cNvSpPr txBox="1"/>
          <p:nvPr/>
        </p:nvSpPr>
        <p:spPr>
          <a:xfrm>
            <a:off x="3892630" y="4013640"/>
            <a:ext cx="10502740" cy="5113583"/>
          </a:xfrm>
          <a:prstGeom prst="rect">
            <a:avLst/>
          </a:prstGeom>
        </p:spPr>
        <p:txBody>
          <a:bodyPr lIns="0" tIns="0" rIns="0" bIns="0" rtlCol="0" anchor="t">
            <a:spAutoFit/>
          </a:bodyPr>
          <a:lstStyle/>
          <a:p>
            <a:pPr algn="just">
              <a:lnSpc>
                <a:spcPts val="3986"/>
              </a:lnSpc>
            </a:pPr>
            <a:r>
              <a:rPr lang="en-US" sz="2657">
                <a:solidFill>
                  <a:srgbClr val="125B50"/>
                </a:solidFill>
                <a:latin typeface="Agrandir Wide Thin"/>
              </a:rPr>
              <a:t>The SPA Appointment Booking System</a:t>
            </a:r>
          </a:p>
          <a:p>
            <a:pPr algn="just">
              <a:lnSpc>
                <a:spcPts val="3986"/>
              </a:lnSpc>
            </a:pPr>
            <a:r>
              <a:rPr lang="en-US" sz="2657">
                <a:solidFill>
                  <a:srgbClr val="125B50"/>
                </a:solidFill>
                <a:latin typeface="Agrandir Wide Thin"/>
              </a:rPr>
              <a:t>is</a:t>
            </a:r>
          </a:p>
          <a:p>
            <a:pPr algn="just">
              <a:lnSpc>
                <a:spcPts val="3986"/>
              </a:lnSpc>
            </a:pPr>
            <a:r>
              <a:rPr lang="en-US" sz="2657">
                <a:solidFill>
                  <a:srgbClr val="125B50"/>
                </a:solidFill>
                <a:latin typeface="Agrandir Wide Thin"/>
              </a:rPr>
              <a:t>•Digitalized application to manage appointments.</a:t>
            </a:r>
          </a:p>
          <a:p>
            <a:pPr algn="just">
              <a:lnSpc>
                <a:spcPts val="3986"/>
              </a:lnSpc>
            </a:pPr>
            <a:r>
              <a:rPr lang="en-US" sz="2657">
                <a:solidFill>
                  <a:srgbClr val="125B50"/>
                </a:solidFill>
                <a:latin typeface="Agrandir Wide Thin"/>
              </a:rPr>
              <a:t>•Why was this idea proposed?</a:t>
            </a:r>
          </a:p>
          <a:p>
            <a:pPr algn="just">
              <a:lnSpc>
                <a:spcPts val="3986"/>
              </a:lnSpc>
            </a:pPr>
            <a:r>
              <a:rPr lang="en-US" sz="2657">
                <a:solidFill>
                  <a:srgbClr val="125B50"/>
                </a:solidFill>
                <a:latin typeface="Agrandir Wide Thin"/>
              </a:rPr>
              <a:t>•Feasibility of the SPA Appointment Booking System.</a:t>
            </a:r>
          </a:p>
          <a:p>
            <a:pPr algn="just">
              <a:lnSpc>
                <a:spcPts val="3986"/>
              </a:lnSpc>
            </a:pPr>
            <a:r>
              <a:rPr lang="en-US" sz="2657">
                <a:solidFill>
                  <a:srgbClr val="125B50"/>
                </a:solidFill>
                <a:latin typeface="Agrandir Wide Thin"/>
              </a:rPr>
              <a:t>•What kind of application is it?</a:t>
            </a:r>
          </a:p>
          <a:p>
            <a:pPr algn="just">
              <a:lnSpc>
                <a:spcPts val="3986"/>
              </a:lnSpc>
            </a:pPr>
            <a:r>
              <a:rPr lang="en-US" sz="2657">
                <a:solidFill>
                  <a:srgbClr val="125B50"/>
                </a:solidFill>
                <a:latin typeface="Agrandir Wide Thin"/>
              </a:rPr>
              <a:t>•Where does this system mainly focus on? </a:t>
            </a:r>
          </a:p>
          <a:p>
            <a:pPr algn="just">
              <a:lnSpc>
                <a:spcPts val="3986"/>
              </a:lnSpc>
            </a:pPr>
            <a:endParaRPr lang="en-US" sz="2657">
              <a:solidFill>
                <a:srgbClr val="125B50"/>
              </a:solidFill>
              <a:latin typeface="Agrandir Wide Thin"/>
            </a:endParaRPr>
          </a:p>
          <a:p>
            <a:pPr algn="just">
              <a:lnSpc>
                <a:spcPts val="3986"/>
              </a:lnSpc>
            </a:pPr>
            <a:endParaRPr lang="en-US" sz="2657">
              <a:solidFill>
                <a:srgbClr val="125B50"/>
              </a:solidFill>
              <a:latin typeface="Agrandir Wide Thin"/>
            </a:endParaRPr>
          </a:p>
          <a:p>
            <a:pPr algn="just">
              <a:lnSpc>
                <a:spcPts val="3986"/>
              </a:lnSpc>
            </a:pPr>
            <a:endParaRPr lang="en-US" sz="2657">
              <a:solidFill>
                <a:srgbClr val="125B50"/>
              </a:solidFill>
              <a:latin typeface="Agrandir Wide Thin"/>
            </a:endParaRPr>
          </a:p>
        </p:txBody>
      </p:sp>
      <p:sp>
        <p:nvSpPr>
          <p:cNvPr id="4" name="Freeform 4"/>
          <p:cNvSpPr/>
          <p:nvPr/>
        </p:nvSpPr>
        <p:spPr>
          <a:xfrm>
            <a:off x="0" y="1522703"/>
            <a:ext cx="2273981" cy="7241595"/>
          </a:xfrm>
          <a:custGeom>
            <a:avLst/>
            <a:gdLst/>
            <a:ahLst/>
            <a:cxnLst/>
            <a:rect l="l" t="t" r="r" b="b"/>
            <a:pathLst>
              <a:path w="2273981" h="7241595">
                <a:moveTo>
                  <a:pt x="0" y="0"/>
                </a:moveTo>
                <a:lnTo>
                  <a:pt x="2273981" y="0"/>
                </a:lnTo>
                <a:lnTo>
                  <a:pt x="2273981" y="7241594"/>
                </a:lnTo>
                <a:lnTo>
                  <a:pt x="0" y="7241594"/>
                </a:lnTo>
                <a:lnTo>
                  <a:pt x="0" y="0"/>
                </a:lnTo>
                <a:close/>
              </a:path>
            </a:pathLst>
          </a:custGeom>
          <a:blipFill>
            <a:blip r:embed="rId2"/>
            <a:stretch>
              <a:fillRect l="-56085" r="-56085"/>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81575" r="-81575"/>
            </a:stretch>
          </a:blipFill>
        </p:spPr>
      </p:sp>
      <p:sp>
        <p:nvSpPr>
          <p:cNvPr id="3" name="TextBox 3"/>
          <p:cNvSpPr txBox="1"/>
          <p:nvPr/>
        </p:nvSpPr>
        <p:spPr>
          <a:xfrm>
            <a:off x="5522411" y="2273153"/>
            <a:ext cx="66484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PROJECT RESULTS</a:t>
            </a:r>
          </a:p>
        </p:txBody>
      </p:sp>
      <p:sp>
        <p:nvSpPr>
          <p:cNvPr id="4" name="TextBox 4"/>
          <p:cNvSpPr txBox="1"/>
          <p:nvPr/>
        </p:nvSpPr>
        <p:spPr>
          <a:xfrm>
            <a:off x="3678333" y="3786343"/>
            <a:ext cx="10336563" cy="2552389"/>
          </a:xfrm>
          <a:prstGeom prst="rect">
            <a:avLst/>
          </a:prstGeom>
        </p:spPr>
        <p:txBody>
          <a:bodyPr lIns="0" tIns="0" rIns="0" bIns="0" rtlCol="0" anchor="t">
            <a:spAutoFit/>
          </a:bodyPr>
          <a:lstStyle/>
          <a:p>
            <a:pPr marL="754477" lvl="1" indent="-377239" algn="ctr">
              <a:lnSpc>
                <a:spcPts val="4892"/>
              </a:lnSpc>
              <a:buFont typeface="Arial"/>
              <a:buChar char="•"/>
            </a:pPr>
            <a:r>
              <a:rPr lang="en-US" sz="3494">
                <a:solidFill>
                  <a:srgbClr val="125B50"/>
                </a:solidFill>
                <a:latin typeface="Agrandir Wide Thin"/>
              </a:rPr>
              <a:t>KEY ACCOMPLISHED FUNCTIONS?</a:t>
            </a:r>
          </a:p>
          <a:p>
            <a:pPr marL="754477" lvl="1" indent="-377239" algn="ctr">
              <a:lnSpc>
                <a:spcPts val="4892"/>
              </a:lnSpc>
              <a:buFont typeface="Arial"/>
              <a:buChar char="•"/>
            </a:pPr>
            <a:r>
              <a:rPr lang="en-US" sz="3494">
                <a:solidFill>
                  <a:srgbClr val="125B50"/>
                </a:solidFill>
                <a:latin typeface="Agrandir Wide Thin"/>
              </a:rPr>
              <a:t>SOLUTIONS TO ADDRESSED PROBLEMS?</a:t>
            </a:r>
          </a:p>
          <a:p>
            <a:pPr marL="754477" lvl="1" indent="-377239" algn="ctr">
              <a:lnSpc>
                <a:spcPts val="4892"/>
              </a:lnSpc>
              <a:buFont typeface="Arial"/>
              <a:buChar char="•"/>
            </a:pPr>
            <a:r>
              <a:rPr lang="en-US" sz="3494">
                <a:solidFill>
                  <a:srgbClr val="125B50"/>
                </a:solidFill>
                <a:latin typeface="Agrandir Wide Thin"/>
              </a:rPr>
              <a:t>FULLFILLED REQUIREMENTS?</a:t>
            </a:r>
          </a:p>
          <a:p>
            <a:pPr algn="ctr">
              <a:lnSpc>
                <a:spcPts val="4892"/>
              </a:lnSpc>
            </a:pPr>
            <a:endParaRPr lang="en-US" sz="3494">
              <a:solidFill>
                <a:srgbClr val="125B50"/>
              </a:solidFill>
              <a:latin typeface="Agrandir Wide Thi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675" r="-245675"/>
            </a:stretch>
          </a:blipFill>
        </p:spPr>
      </p:sp>
      <p:sp>
        <p:nvSpPr>
          <p:cNvPr id="3" name="TextBox 3"/>
          <p:cNvSpPr txBox="1"/>
          <p:nvPr/>
        </p:nvSpPr>
        <p:spPr>
          <a:xfrm>
            <a:off x="4738058" y="2548890"/>
            <a:ext cx="8811883"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FUTURE ENHANCEMENTS</a:t>
            </a:r>
          </a:p>
        </p:txBody>
      </p:sp>
      <p:sp>
        <p:nvSpPr>
          <p:cNvPr id="4" name="TextBox 4"/>
          <p:cNvSpPr txBox="1"/>
          <p:nvPr/>
        </p:nvSpPr>
        <p:spPr>
          <a:xfrm>
            <a:off x="2115162" y="3660400"/>
            <a:ext cx="13617893" cy="2788550"/>
          </a:xfrm>
          <a:prstGeom prst="rect">
            <a:avLst/>
          </a:prstGeom>
        </p:spPr>
        <p:txBody>
          <a:bodyPr lIns="0" tIns="0" rIns="0" bIns="0" rtlCol="0" anchor="t">
            <a:spAutoFit/>
          </a:bodyPr>
          <a:lstStyle/>
          <a:p>
            <a:pPr marL="667039" lvl="1" indent="-333519">
              <a:lnSpc>
                <a:spcPts val="4325"/>
              </a:lnSpc>
              <a:buFont typeface="Arial"/>
              <a:buChar char="•"/>
            </a:pPr>
            <a:r>
              <a:rPr lang="en-US" sz="3089">
                <a:solidFill>
                  <a:srgbClr val="125B50"/>
                </a:solidFill>
                <a:latin typeface="Agrandir Wide Thin"/>
              </a:rPr>
              <a:t>Use better database replacing current file-based database. </a:t>
            </a:r>
          </a:p>
          <a:p>
            <a:pPr marL="667039" lvl="1" indent="-333519">
              <a:lnSpc>
                <a:spcPts val="4325"/>
              </a:lnSpc>
              <a:buFont typeface="Arial"/>
              <a:buChar char="•"/>
            </a:pPr>
            <a:r>
              <a:rPr lang="en-US" sz="3089">
                <a:solidFill>
                  <a:srgbClr val="125B50"/>
                </a:solidFill>
                <a:latin typeface="Agrandir Wide Thin"/>
              </a:rPr>
              <a:t>Add the Specification and benefits of each Spa on the menu. </a:t>
            </a:r>
          </a:p>
          <a:p>
            <a:pPr marL="667039" lvl="1" indent="-333519">
              <a:lnSpc>
                <a:spcPts val="4325"/>
              </a:lnSpc>
              <a:buFont typeface="Arial"/>
              <a:buChar char="•"/>
            </a:pPr>
            <a:r>
              <a:rPr lang="en-US" sz="3089">
                <a:solidFill>
                  <a:srgbClr val="125B50"/>
                </a:solidFill>
                <a:latin typeface="Agrandir Wide Thin"/>
              </a:rPr>
              <a:t>Add online payment method. </a:t>
            </a:r>
          </a:p>
          <a:p>
            <a:pPr marL="667039" lvl="1" indent="-333519">
              <a:lnSpc>
                <a:spcPts val="4325"/>
              </a:lnSpc>
              <a:buFont typeface="Arial"/>
              <a:buChar char="•"/>
            </a:pPr>
            <a:r>
              <a:rPr lang="en-US" sz="3089">
                <a:solidFill>
                  <a:srgbClr val="125B50"/>
                </a:solidFill>
                <a:latin typeface="Agrandir Wide Thin"/>
              </a:rPr>
              <a:t>Feature for saving User’s feedback in the system.</a:t>
            </a:r>
          </a:p>
          <a:p>
            <a:pPr algn="ctr">
              <a:lnSpc>
                <a:spcPts val="4325"/>
              </a:lnSpc>
            </a:pPr>
            <a:endParaRPr lang="en-US" sz="3089">
              <a:solidFill>
                <a:srgbClr val="125B50"/>
              </a:solidFill>
              <a:latin typeface="Agrandir Wide Th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4234940" y="216348"/>
            <a:ext cx="3983649" cy="3515570"/>
          </a:xfrm>
          <a:custGeom>
            <a:avLst/>
            <a:gdLst/>
            <a:ahLst/>
            <a:cxnLst/>
            <a:rect l="l" t="t" r="r" b="b"/>
            <a:pathLst>
              <a:path w="3983649" h="3515570">
                <a:moveTo>
                  <a:pt x="0" y="0"/>
                </a:moveTo>
                <a:lnTo>
                  <a:pt x="3983648" y="0"/>
                </a:lnTo>
                <a:lnTo>
                  <a:pt x="3983648" y="3515570"/>
                </a:lnTo>
                <a:lnTo>
                  <a:pt x="0" y="3515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73276" y="3466563"/>
            <a:ext cx="15741447" cy="2715699"/>
          </a:xfrm>
          <a:prstGeom prst="rect">
            <a:avLst/>
          </a:prstGeom>
        </p:spPr>
        <p:txBody>
          <a:bodyPr lIns="0" tIns="0" rIns="0" bIns="0" rtlCol="0" anchor="t">
            <a:spAutoFit/>
          </a:bodyPr>
          <a:lstStyle/>
          <a:p>
            <a:pPr algn="ctr">
              <a:lnSpc>
                <a:spcPts val="19088"/>
              </a:lnSpc>
              <a:spcBef>
                <a:spcPct val="0"/>
              </a:spcBef>
            </a:pPr>
            <a:r>
              <a:rPr lang="en-US" sz="13634">
                <a:solidFill>
                  <a:srgbClr val="000000"/>
                </a:solidFill>
                <a:latin typeface="Agrandir Wide Bold"/>
              </a:rPr>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816595" y="3245028"/>
            <a:ext cx="8600862"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PROBLEM STATEMENTS:</a:t>
            </a:r>
          </a:p>
        </p:txBody>
      </p:sp>
      <p:sp>
        <p:nvSpPr>
          <p:cNvPr id="3" name="TextBox 3"/>
          <p:cNvSpPr txBox="1"/>
          <p:nvPr/>
        </p:nvSpPr>
        <p:spPr>
          <a:xfrm>
            <a:off x="1315127" y="5797948"/>
            <a:ext cx="6575054" cy="2757847"/>
          </a:xfrm>
          <a:prstGeom prst="rect">
            <a:avLst/>
          </a:prstGeom>
        </p:spPr>
        <p:txBody>
          <a:bodyPr lIns="0" tIns="0" rIns="0" bIns="0" rtlCol="0" anchor="t">
            <a:spAutoFit/>
          </a:bodyPr>
          <a:lstStyle/>
          <a:p>
            <a:pPr marL="618677" lvl="1" indent="-309338" algn="just">
              <a:lnSpc>
                <a:spcPts val="4298"/>
              </a:lnSpc>
              <a:buFont typeface="Arial"/>
              <a:buChar char="•"/>
            </a:pPr>
            <a:r>
              <a:rPr lang="en-US" sz="2865" dirty="0">
                <a:solidFill>
                  <a:srgbClr val="125B50"/>
                </a:solidFill>
                <a:latin typeface="Agrandir Wide Thin"/>
              </a:rPr>
              <a:t>Time Consuming</a:t>
            </a:r>
          </a:p>
          <a:p>
            <a:pPr marL="618677" lvl="1" indent="-309338" algn="just">
              <a:lnSpc>
                <a:spcPts val="4298"/>
              </a:lnSpc>
              <a:buFont typeface="Arial"/>
              <a:buChar char="•"/>
            </a:pPr>
            <a:r>
              <a:rPr lang="en-US" sz="2865" dirty="0">
                <a:solidFill>
                  <a:srgbClr val="125B50"/>
                </a:solidFill>
                <a:latin typeface="Agrandir Wide Thin"/>
              </a:rPr>
              <a:t>Lack of Convenience</a:t>
            </a:r>
          </a:p>
          <a:p>
            <a:pPr marL="618677" lvl="1" indent="-309338" algn="just">
              <a:lnSpc>
                <a:spcPts val="4298"/>
              </a:lnSpc>
              <a:buFont typeface="Arial"/>
              <a:buChar char="•"/>
            </a:pPr>
            <a:r>
              <a:rPr lang="en-US" sz="2865" dirty="0">
                <a:solidFill>
                  <a:srgbClr val="125B50"/>
                </a:solidFill>
                <a:latin typeface="Agrandir Wide Thin"/>
              </a:rPr>
              <a:t>Tension due to manual recording</a:t>
            </a:r>
          </a:p>
          <a:p>
            <a:pPr algn="just">
              <a:lnSpc>
                <a:spcPts val="4298"/>
              </a:lnSpc>
            </a:pPr>
            <a:endParaRPr lang="en-US" sz="2865" dirty="0">
              <a:solidFill>
                <a:srgbClr val="125B50"/>
              </a:solidFill>
              <a:latin typeface="Agrandir Wide Thin"/>
            </a:endParaRPr>
          </a:p>
        </p:txBody>
      </p:sp>
      <p:sp>
        <p:nvSpPr>
          <p:cNvPr id="4" name="Freeform 4"/>
          <p:cNvSpPr/>
          <p:nvPr/>
        </p:nvSpPr>
        <p:spPr>
          <a:xfrm>
            <a:off x="0" y="0"/>
            <a:ext cx="18288000" cy="3120284"/>
          </a:xfrm>
          <a:custGeom>
            <a:avLst/>
            <a:gdLst/>
            <a:ahLst/>
            <a:cxnLst/>
            <a:rect l="l" t="t" r="r" b="b"/>
            <a:pathLst>
              <a:path w="18288000" h="3120284">
                <a:moveTo>
                  <a:pt x="0" y="0"/>
                </a:moveTo>
                <a:lnTo>
                  <a:pt x="18288000" y="0"/>
                </a:lnTo>
                <a:lnTo>
                  <a:pt x="18288000" y="3120284"/>
                </a:lnTo>
                <a:lnTo>
                  <a:pt x="0" y="3120284"/>
                </a:lnTo>
                <a:lnTo>
                  <a:pt x="0" y="0"/>
                </a:lnTo>
                <a:close/>
              </a:path>
            </a:pathLst>
          </a:custGeom>
          <a:blipFill>
            <a:blip r:embed="rId2"/>
            <a:stretch>
              <a:fillRect t="-95670" b="-95670"/>
            </a:stretch>
          </a:blipFill>
        </p:spPr>
      </p:sp>
      <p:sp>
        <p:nvSpPr>
          <p:cNvPr id="5" name="TextBox 5"/>
          <p:cNvSpPr txBox="1"/>
          <p:nvPr/>
        </p:nvSpPr>
        <p:spPr>
          <a:xfrm>
            <a:off x="2454779" y="5010150"/>
            <a:ext cx="2147875" cy="507908"/>
          </a:xfrm>
          <a:prstGeom prst="rect">
            <a:avLst/>
          </a:prstGeom>
        </p:spPr>
        <p:txBody>
          <a:bodyPr lIns="0" tIns="0" rIns="0" bIns="0" rtlCol="0" anchor="t">
            <a:spAutoFit/>
          </a:bodyPr>
          <a:lstStyle/>
          <a:p>
            <a:pPr algn="just">
              <a:lnSpc>
                <a:spcPts val="3686"/>
              </a:lnSpc>
            </a:pPr>
            <a:r>
              <a:rPr lang="en-US" sz="2457">
                <a:solidFill>
                  <a:srgbClr val="125B50"/>
                </a:solidFill>
                <a:latin typeface="Agrandir Wide Bold"/>
              </a:rPr>
              <a:t>Micro level</a:t>
            </a:r>
          </a:p>
        </p:txBody>
      </p:sp>
      <p:sp>
        <p:nvSpPr>
          <p:cNvPr id="6" name="TextBox 6"/>
          <p:cNvSpPr txBox="1"/>
          <p:nvPr/>
        </p:nvSpPr>
        <p:spPr>
          <a:xfrm>
            <a:off x="11901640" y="5010150"/>
            <a:ext cx="2190296" cy="507908"/>
          </a:xfrm>
          <a:prstGeom prst="rect">
            <a:avLst/>
          </a:prstGeom>
        </p:spPr>
        <p:txBody>
          <a:bodyPr lIns="0" tIns="0" rIns="0" bIns="0" rtlCol="0" anchor="t">
            <a:spAutoFit/>
          </a:bodyPr>
          <a:lstStyle/>
          <a:p>
            <a:pPr algn="just">
              <a:lnSpc>
                <a:spcPts val="3686"/>
              </a:lnSpc>
            </a:pPr>
            <a:r>
              <a:rPr lang="en-US" sz="2457">
                <a:solidFill>
                  <a:srgbClr val="125B50"/>
                </a:solidFill>
                <a:latin typeface="Agrandir Wide Bold"/>
              </a:rPr>
              <a:t>Macro level</a:t>
            </a:r>
          </a:p>
        </p:txBody>
      </p:sp>
      <p:sp>
        <p:nvSpPr>
          <p:cNvPr id="7" name="TextBox 7"/>
          <p:cNvSpPr txBox="1"/>
          <p:nvPr/>
        </p:nvSpPr>
        <p:spPr>
          <a:xfrm>
            <a:off x="10142641" y="5797948"/>
            <a:ext cx="6575054" cy="2214922"/>
          </a:xfrm>
          <a:prstGeom prst="rect">
            <a:avLst/>
          </a:prstGeom>
        </p:spPr>
        <p:txBody>
          <a:bodyPr lIns="0" tIns="0" rIns="0" bIns="0" rtlCol="0" anchor="t">
            <a:spAutoFit/>
          </a:bodyPr>
          <a:lstStyle/>
          <a:p>
            <a:pPr marL="618677" lvl="1" indent="-309338" algn="just">
              <a:lnSpc>
                <a:spcPts val="4298"/>
              </a:lnSpc>
              <a:buFont typeface="Arial"/>
              <a:buChar char="•"/>
            </a:pPr>
            <a:r>
              <a:rPr lang="en-US" sz="2865">
                <a:solidFill>
                  <a:srgbClr val="125B50"/>
                </a:solidFill>
                <a:latin typeface="Agrandir Wide Thin"/>
              </a:rPr>
              <a:t>Lack of tech adaptation</a:t>
            </a:r>
          </a:p>
          <a:p>
            <a:pPr marL="618677" lvl="1" indent="-309338" algn="just">
              <a:lnSpc>
                <a:spcPts val="4298"/>
              </a:lnSpc>
              <a:buFont typeface="Arial"/>
              <a:buChar char="•"/>
            </a:pPr>
            <a:r>
              <a:rPr lang="en-US" sz="2865">
                <a:solidFill>
                  <a:srgbClr val="125B50"/>
                </a:solidFill>
                <a:latin typeface="Agrandir Wide Thin"/>
              </a:rPr>
              <a:t>Difficulty in competing in the market</a:t>
            </a:r>
          </a:p>
          <a:p>
            <a:pPr algn="just">
              <a:lnSpc>
                <a:spcPts val="4298"/>
              </a:lnSpc>
            </a:pPr>
            <a:endParaRPr lang="en-US" sz="2865">
              <a:solidFill>
                <a:srgbClr val="125B50"/>
              </a:solidFill>
              <a:latin typeface="Agrandir Wide Th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OBJECTIVES</a:t>
            </a:r>
          </a:p>
        </p:txBody>
      </p:sp>
      <p:sp>
        <p:nvSpPr>
          <p:cNvPr id="3" name="TextBox 3"/>
          <p:cNvSpPr txBox="1"/>
          <p:nvPr/>
        </p:nvSpPr>
        <p:spPr>
          <a:xfrm>
            <a:off x="1629190" y="3474844"/>
            <a:ext cx="6326776" cy="581025"/>
          </a:xfrm>
          <a:prstGeom prst="rect">
            <a:avLst/>
          </a:prstGeom>
        </p:spPr>
        <p:txBody>
          <a:bodyPr lIns="0" tIns="0" rIns="0" bIns="0" rtlCol="0" anchor="t">
            <a:spAutoFit/>
          </a:bodyPr>
          <a:lstStyle/>
          <a:p>
            <a:pPr>
              <a:lnSpc>
                <a:spcPts val="4199"/>
              </a:lnSpc>
            </a:pPr>
            <a:r>
              <a:rPr lang="en-US" sz="2999">
                <a:solidFill>
                  <a:srgbClr val="125B50"/>
                </a:solidFill>
                <a:latin typeface="Agrandir Wide Medium"/>
              </a:rPr>
              <a:t>Solving issues in Spas like:</a:t>
            </a:r>
          </a:p>
        </p:txBody>
      </p:sp>
      <p:sp>
        <p:nvSpPr>
          <p:cNvPr id="4" name="TextBox 4"/>
          <p:cNvSpPr txBox="1"/>
          <p:nvPr/>
        </p:nvSpPr>
        <p:spPr>
          <a:xfrm>
            <a:off x="1028700" y="4322321"/>
            <a:ext cx="7527756" cy="4229100"/>
          </a:xfrm>
          <a:prstGeom prst="rect">
            <a:avLst/>
          </a:prstGeom>
        </p:spPr>
        <p:txBody>
          <a:bodyPr lIns="0" tIns="0" rIns="0" bIns="0" rtlCol="0" anchor="t">
            <a:spAutoFit/>
          </a:bodyPr>
          <a:lstStyle/>
          <a:p>
            <a:pPr marL="604518" lvl="1" indent="-302259" algn="just">
              <a:lnSpc>
                <a:spcPts val="4199"/>
              </a:lnSpc>
              <a:buFont typeface="Arial"/>
              <a:buChar char="•"/>
            </a:pPr>
            <a:r>
              <a:rPr lang="en-US" sz="2799">
                <a:solidFill>
                  <a:srgbClr val="125B50"/>
                </a:solidFill>
                <a:latin typeface="Agrandir Wide Thin"/>
              </a:rPr>
              <a:t>Easier Registration</a:t>
            </a:r>
          </a:p>
          <a:p>
            <a:pPr marL="604518" lvl="1" indent="-302259" algn="just">
              <a:lnSpc>
                <a:spcPts val="4199"/>
              </a:lnSpc>
              <a:buFont typeface="Arial"/>
              <a:buChar char="•"/>
            </a:pPr>
            <a:r>
              <a:rPr lang="en-US" sz="2799">
                <a:solidFill>
                  <a:srgbClr val="125B50"/>
                </a:solidFill>
                <a:latin typeface="Agrandir Wide Thin"/>
              </a:rPr>
              <a:t>Appointment management</a:t>
            </a:r>
          </a:p>
          <a:p>
            <a:pPr marL="604518" lvl="1" indent="-302259" algn="just">
              <a:lnSpc>
                <a:spcPts val="4199"/>
              </a:lnSpc>
              <a:buFont typeface="Arial"/>
              <a:buChar char="•"/>
            </a:pPr>
            <a:r>
              <a:rPr lang="en-US" sz="2799">
                <a:solidFill>
                  <a:srgbClr val="125B50"/>
                </a:solidFill>
                <a:latin typeface="Agrandir Wide Thin"/>
              </a:rPr>
              <a:t>User-friendly</a:t>
            </a:r>
          </a:p>
          <a:p>
            <a:pPr marL="604518" lvl="1" indent="-302259" algn="just">
              <a:lnSpc>
                <a:spcPts val="4199"/>
              </a:lnSpc>
              <a:buFont typeface="Arial"/>
              <a:buChar char="•"/>
            </a:pPr>
            <a:r>
              <a:rPr lang="en-US" sz="2799">
                <a:solidFill>
                  <a:srgbClr val="125B50"/>
                </a:solidFill>
                <a:latin typeface="Agrandir Wide Thin"/>
              </a:rPr>
              <a:t>To improvise business</a:t>
            </a:r>
          </a:p>
          <a:p>
            <a:pPr marL="604518" lvl="1" indent="-302259" algn="just">
              <a:lnSpc>
                <a:spcPts val="4199"/>
              </a:lnSpc>
              <a:buFont typeface="Arial"/>
              <a:buChar char="•"/>
            </a:pPr>
            <a:r>
              <a:rPr lang="en-US" sz="2799">
                <a:solidFill>
                  <a:srgbClr val="125B50"/>
                </a:solidFill>
                <a:latin typeface="Agrandir Wide Thin"/>
              </a:rPr>
              <a:t>Secured platform</a:t>
            </a:r>
          </a:p>
          <a:p>
            <a:pPr marL="604518" lvl="1" indent="-302259" algn="just">
              <a:lnSpc>
                <a:spcPts val="4199"/>
              </a:lnSpc>
              <a:buFont typeface="Arial"/>
              <a:buChar char="•"/>
            </a:pPr>
            <a:r>
              <a:rPr lang="en-US" sz="2799">
                <a:solidFill>
                  <a:srgbClr val="125B50"/>
                </a:solidFill>
                <a:latin typeface="Agrandir Wide Thin"/>
              </a:rPr>
              <a:t>Edit price feature</a:t>
            </a:r>
          </a:p>
          <a:p>
            <a:pPr algn="just">
              <a:lnSpc>
                <a:spcPts val="4199"/>
              </a:lnSpc>
            </a:pPr>
            <a:endParaRPr lang="en-US" sz="2799">
              <a:solidFill>
                <a:srgbClr val="125B50"/>
              </a:solidFill>
              <a:latin typeface="Agrandir Wide Thin"/>
            </a:endParaRPr>
          </a:p>
          <a:p>
            <a:pPr algn="just">
              <a:lnSpc>
                <a:spcPts val="4049"/>
              </a:lnSpc>
            </a:pPr>
            <a:endParaRPr lang="en-US" sz="2799">
              <a:solidFill>
                <a:srgbClr val="125B50"/>
              </a:solidFill>
              <a:latin typeface="Agrandir Wide Thin"/>
            </a:endParaRPr>
          </a:p>
        </p:txBody>
      </p:sp>
      <p:sp>
        <p:nvSpPr>
          <p:cNvPr id="5" name="Freeform 5"/>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72458" r="-72458"/>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1028700" y="809625"/>
            <a:ext cx="6848808" cy="1792605"/>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BUSINESS REQUIREMENTS</a:t>
            </a:r>
          </a:p>
        </p:txBody>
      </p:sp>
      <p:sp>
        <p:nvSpPr>
          <p:cNvPr id="3" name="TextBox 3"/>
          <p:cNvSpPr txBox="1"/>
          <p:nvPr/>
        </p:nvSpPr>
        <p:spPr>
          <a:xfrm>
            <a:off x="766019" y="2909385"/>
            <a:ext cx="6326776"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Medium"/>
              </a:rPr>
              <a:t>The Non-Fuctional requirements are:</a:t>
            </a:r>
          </a:p>
        </p:txBody>
      </p:sp>
      <p:sp>
        <p:nvSpPr>
          <p:cNvPr id="4" name="TextBox 4"/>
          <p:cNvSpPr txBox="1"/>
          <p:nvPr/>
        </p:nvSpPr>
        <p:spPr>
          <a:xfrm>
            <a:off x="1028700" y="3495109"/>
            <a:ext cx="7527756" cy="2150745"/>
          </a:xfrm>
          <a:prstGeom prst="rect">
            <a:avLst/>
          </a:prstGeom>
        </p:spPr>
        <p:txBody>
          <a:bodyPr lIns="0" tIns="0" rIns="0" bIns="0" rtlCol="0" anchor="t">
            <a:spAutoFit/>
          </a:bodyPr>
          <a:lstStyle/>
          <a:p>
            <a:pPr marL="604518" lvl="1" indent="-302259" algn="just">
              <a:lnSpc>
                <a:spcPts val="4199"/>
              </a:lnSpc>
              <a:buFont typeface="Arial"/>
              <a:buChar char="•"/>
            </a:pPr>
            <a:r>
              <a:rPr lang="en-US" sz="2799">
                <a:solidFill>
                  <a:srgbClr val="125B50"/>
                </a:solidFill>
                <a:latin typeface="Agrandir Wide Thin"/>
              </a:rPr>
              <a:t>·Increased efficiency</a:t>
            </a:r>
          </a:p>
          <a:p>
            <a:pPr marL="604518" lvl="1" indent="-302259" algn="just">
              <a:lnSpc>
                <a:spcPts val="4199"/>
              </a:lnSpc>
              <a:buFont typeface="Arial"/>
              <a:buChar char="•"/>
            </a:pPr>
            <a:r>
              <a:rPr lang="en-US" sz="2799">
                <a:solidFill>
                  <a:srgbClr val="125B50"/>
                </a:solidFill>
                <a:latin typeface="Agrandir Wide Thin"/>
              </a:rPr>
              <a:t> User friendly Interface</a:t>
            </a:r>
          </a:p>
          <a:p>
            <a:pPr marL="604518" lvl="1" indent="-302259" algn="just">
              <a:lnSpc>
                <a:spcPts val="4199"/>
              </a:lnSpc>
              <a:buFont typeface="Arial"/>
              <a:buChar char="•"/>
            </a:pPr>
            <a:r>
              <a:rPr lang="en-US" sz="2799">
                <a:solidFill>
                  <a:srgbClr val="125B50"/>
                </a:solidFill>
                <a:latin typeface="Agrandir Wide Thin"/>
              </a:rPr>
              <a:t> Secured system</a:t>
            </a:r>
          </a:p>
          <a:p>
            <a:pPr marL="604518" lvl="1" indent="-302259" algn="just">
              <a:lnSpc>
                <a:spcPts val="4199"/>
              </a:lnSpc>
              <a:buFont typeface="Arial"/>
              <a:buChar char="•"/>
            </a:pPr>
            <a:r>
              <a:rPr lang="en-US" sz="2799">
                <a:solidFill>
                  <a:srgbClr val="125B50"/>
                </a:solidFill>
                <a:latin typeface="Agrandir Wide Thin"/>
              </a:rPr>
              <a:t> Flexible system</a:t>
            </a:r>
          </a:p>
        </p:txBody>
      </p:sp>
      <p:sp>
        <p:nvSpPr>
          <p:cNvPr id="5" name="TextBox 5"/>
          <p:cNvSpPr txBox="1"/>
          <p:nvPr/>
        </p:nvSpPr>
        <p:spPr>
          <a:xfrm>
            <a:off x="8243775" y="3757597"/>
            <a:ext cx="6326776"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Medium"/>
              </a:rPr>
              <a:t>The functional requirements are:</a:t>
            </a:r>
          </a:p>
        </p:txBody>
      </p:sp>
      <p:sp>
        <p:nvSpPr>
          <p:cNvPr id="6" name="TextBox 6"/>
          <p:cNvSpPr txBox="1"/>
          <p:nvPr/>
        </p:nvSpPr>
        <p:spPr>
          <a:xfrm>
            <a:off x="9144000" y="4365977"/>
            <a:ext cx="4526326" cy="3663315"/>
          </a:xfrm>
          <a:prstGeom prst="rect">
            <a:avLst/>
          </a:prstGeom>
        </p:spPr>
        <p:txBody>
          <a:bodyPr lIns="0" tIns="0" rIns="0" bIns="0" rtlCol="0" anchor="t">
            <a:spAutoFit/>
          </a:bodyPr>
          <a:lstStyle/>
          <a:p>
            <a:pPr marL="604518" lvl="1" indent="-302259" algn="just">
              <a:lnSpc>
                <a:spcPts val="4199"/>
              </a:lnSpc>
              <a:buFont typeface="Arial"/>
              <a:buChar char="•"/>
            </a:pPr>
            <a:r>
              <a:rPr lang="en-US" sz="2799">
                <a:solidFill>
                  <a:srgbClr val="125B50"/>
                </a:solidFill>
                <a:latin typeface="Agrandir Wide Thin"/>
              </a:rPr>
              <a:t>Normal User  ​</a:t>
            </a:r>
          </a:p>
          <a:p>
            <a:pPr marL="604518" lvl="1" indent="-302259" algn="just">
              <a:lnSpc>
                <a:spcPts val="4199"/>
              </a:lnSpc>
              <a:buFont typeface="Arial"/>
              <a:buChar char="•"/>
            </a:pPr>
            <a:r>
              <a:rPr lang="en-US" sz="2799">
                <a:solidFill>
                  <a:srgbClr val="125B50"/>
                </a:solidFill>
                <a:latin typeface="Agrandir Wide Thin"/>
              </a:rPr>
              <a:t>User Login  ​</a:t>
            </a:r>
          </a:p>
          <a:p>
            <a:pPr marL="604518" lvl="1" indent="-302259" algn="just">
              <a:lnSpc>
                <a:spcPts val="4199"/>
              </a:lnSpc>
              <a:buFont typeface="Arial"/>
              <a:buChar char="•"/>
            </a:pPr>
            <a:r>
              <a:rPr lang="en-US" sz="2799">
                <a:solidFill>
                  <a:srgbClr val="125B50"/>
                </a:solidFill>
                <a:latin typeface="Agrandir Wide Thin"/>
              </a:rPr>
              <a:t>Add New book  ​</a:t>
            </a:r>
          </a:p>
          <a:p>
            <a:pPr marL="604518" lvl="1" indent="-302259" algn="just">
              <a:lnSpc>
                <a:spcPts val="4199"/>
              </a:lnSpc>
              <a:buFont typeface="Arial"/>
              <a:buChar char="•"/>
            </a:pPr>
            <a:r>
              <a:rPr lang="en-US" sz="2799">
                <a:solidFill>
                  <a:srgbClr val="125B50"/>
                </a:solidFill>
                <a:latin typeface="Agrandir Wide Thin"/>
              </a:rPr>
              <a:t>Search Book  ​</a:t>
            </a:r>
          </a:p>
          <a:p>
            <a:pPr marL="604518" lvl="1" indent="-302259" algn="just">
              <a:lnSpc>
                <a:spcPts val="4199"/>
              </a:lnSpc>
              <a:buFont typeface="Arial"/>
              <a:buChar char="•"/>
            </a:pPr>
            <a:r>
              <a:rPr lang="en-US" sz="2799">
                <a:solidFill>
                  <a:srgbClr val="125B50"/>
                </a:solidFill>
                <a:latin typeface="Agrandir Wide Thin"/>
              </a:rPr>
              <a:t>Edit Book​</a:t>
            </a:r>
          </a:p>
          <a:p>
            <a:pPr marL="604518" lvl="1" indent="-302259" algn="just">
              <a:lnSpc>
                <a:spcPts val="4199"/>
              </a:lnSpc>
              <a:buFont typeface="Arial"/>
              <a:buChar char="•"/>
            </a:pPr>
            <a:r>
              <a:rPr lang="en-US" sz="2799">
                <a:solidFill>
                  <a:srgbClr val="125B50"/>
                </a:solidFill>
                <a:latin typeface="Agrandir Wide Thin"/>
              </a:rPr>
              <a:t>Delete Book</a:t>
            </a:r>
          </a:p>
          <a:p>
            <a:pPr algn="just">
              <a:lnSpc>
                <a:spcPts val="3600"/>
              </a:lnSpc>
            </a:pPr>
            <a:endParaRPr lang="en-US" sz="2799">
              <a:solidFill>
                <a:srgbClr val="125B50"/>
              </a:solidFill>
              <a:latin typeface="Agrandir Wide Thin"/>
            </a:endParaRPr>
          </a:p>
        </p:txBody>
      </p:sp>
      <p:sp>
        <p:nvSpPr>
          <p:cNvPr id="7" name="Freeform 7"/>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860" r="-245860"/>
            </a:stretch>
          </a:blipFill>
        </p:spPr>
      </p:sp>
      <p:sp>
        <p:nvSpPr>
          <p:cNvPr id="8" name="TextBox 8"/>
          <p:cNvSpPr txBox="1"/>
          <p:nvPr/>
        </p:nvSpPr>
        <p:spPr>
          <a:xfrm>
            <a:off x="766019" y="6154772"/>
            <a:ext cx="6326776" cy="481965"/>
          </a:xfrm>
          <a:prstGeom prst="rect">
            <a:avLst/>
          </a:prstGeom>
        </p:spPr>
        <p:txBody>
          <a:bodyPr lIns="0" tIns="0" rIns="0" bIns="0" rtlCol="0" anchor="t">
            <a:spAutoFit/>
          </a:bodyPr>
          <a:lstStyle/>
          <a:p>
            <a:pPr>
              <a:lnSpc>
                <a:spcPts val="3359"/>
              </a:lnSpc>
            </a:pPr>
            <a:r>
              <a:rPr lang="en-US" sz="2400">
                <a:solidFill>
                  <a:srgbClr val="125B50"/>
                </a:solidFill>
                <a:latin typeface="Agrandir Wide Medium"/>
              </a:rPr>
              <a:t>The technical requirements are:</a:t>
            </a:r>
          </a:p>
        </p:txBody>
      </p:sp>
      <p:sp>
        <p:nvSpPr>
          <p:cNvPr id="9" name="TextBox 9"/>
          <p:cNvSpPr txBox="1"/>
          <p:nvPr/>
        </p:nvSpPr>
        <p:spPr>
          <a:xfrm>
            <a:off x="1028700" y="6741512"/>
            <a:ext cx="7527756" cy="2150745"/>
          </a:xfrm>
          <a:prstGeom prst="rect">
            <a:avLst/>
          </a:prstGeom>
        </p:spPr>
        <p:txBody>
          <a:bodyPr lIns="0" tIns="0" rIns="0" bIns="0" rtlCol="0" anchor="t">
            <a:spAutoFit/>
          </a:bodyPr>
          <a:lstStyle/>
          <a:p>
            <a:pPr marL="604518" lvl="1" indent="-302259" algn="just">
              <a:lnSpc>
                <a:spcPts val="4199"/>
              </a:lnSpc>
              <a:buFont typeface="Arial"/>
              <a:buChar char="•"/>
            </a:pPr>
            <a:r>
              <a:rPr lang="en-US" sz="2799">
                <a:solidFill>
                  <a:srgbClr val="125B50"/>
                </a:solidFill>
                <a:latin typeface="Agrandir Wide Thin"/>
              </a:rPr>
              <a:t>Programming Language in C</a:t>
            </a:r>
          </a:p>
          <a:p>
            <a:pPr marL="604518" lvl="1" indent="-302259" algn="just">
              <a:lnSpc>
                <a:spcPts val="4199"/>
              </a:lnSpc>
              <a:buFont typeface="Arial"/>
              <a:buChar char="•"/>
            </a:pPr>
            <a:r>
              <a:rPr lang="en-US" sz="2799">
                <a:solidFill>
                  <a:srgbClr val="125B50"/>
                </a:solidFill>
                <a:latin typeface="Agrandir Wide Thin"/>
              </a:rPr>
              <a:t> File Based Database</a:t>
            </a:r>
          </a:p>
          <a:p>
            <a:pPr marL="604518" lvl="1" indent="-302259" algn="just">
              <a:lnSpc>
                <a:spcPts val="4199"/>
              </a:lnSpc>
              <a:buFont typeface="Arial"/>
              <a:buChar char="•"/>
            </a:pPr>
            <a:r>
              <a:rPr lang="en-US" sz="2799">
                <a:solidFill>
                  <a:srgbClr val="125B50"/>
                </a:solidFill>
                <a:latin typeface="Agrandir Wide Thin"/>
              </a:rPr>
              <a:t> Visual studio code</a:t>
            </a:r>
          </a:p>
          <a:p>
            <a:pPr marL="604518" lvl="1" indent="-302259" algn="just">
              <a:lnSpc>
                <a:spcPts val="4199"/>
              </a:lnSpc>
              <a:buFont typeface="Arial"/>
              <a:buChar char="•"/>
            </a:pPr>
            <a:r>
              <a:rPr lang="en-US" sz="2799">
                <a:solidFill>
                  <a:srgbClr val="125B50"/>
                </a:solidFill>
                <a:latin typeface="Agrandir Wide Thin"/>
              </a:rPr>
              <a:t> GCC compiler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SYSTEM DESIGN:</a:t>
            </a:r>
          </a:p>
        </p:txBody>
      </p:sp>
      <p:sp>
        <p:nvSpPr>
          <p:cNvPr id="3" name="TextBox 3"/>
          <p:cNvSpPr txBox="1"/>
          <p:nvPr/>
        </p:nvSpPr>
        <p:spPr>
          <a:xfrm>
            <a:off x="901437" y="2339340"/>
            <a:ext cx="14774181" cy="1889760"/>
          </a:xfrm>
          <a:prstGeom prst="rect">
            <a:avLst/>
          </a:prstGeom>
        </p:spPr>
        <p:txBody>
          <a:bodyPr lIns="0" tIns="0" rIns="0" bIns="0" rtlCol="0" anchor="t">
            <a:spAutoFit/>
          </a:bodyPr>
          <a:lstStyle/>
          <a:p>
            <a:pPr algn="just">
              <a:lnSpc>
                <a:spcPts val="3600"/>
              </a:lnSpc>
            </a:pPr>
            <a:r>
              <a:rPr lang="en-US" sz="2400">
                <a:solidFill>
                  <a:srgbClr val="125B50"/>
                </a:solidFill>
                <a:latin typeface="Agrandir Wide Thin"/>
              </a:rPr>
              <a:t>The section of the Design in documentation includes </a:t>
            </a:r>
            <a:r>
              <a:rPr lang="en-US" sz="2400">
                <a:solidFill>
                  <a:srgbClr val="125B50"/>
                </a:solidFill>
                <a:latin typeface="Agrandir Wide Bold"/>
              </a:rPr>
              <a:t>Data Flow Diagrams (DFD</a:t>
            </a:r>
            <a:r>
              <a:rPr lang="en-US" sz="2400">
                <a:solidFill>
                  <a:srgbClr val="125B50"/>
                </a:solidFill>
                <a:latin typeface="Agrandir Wide Thin"/>
              </a:rPr>
              <a:t>), </a:t>
            </a:r>
            <a:r>
              <a:rPr lang="en-US" sz="2400">
                <a:solidFill>
                  <a:srgbClr val="125B50"/>
                </a:solidFill>
                <a:latin typeface="Agrandir Wide Bold"/>
              </a:rPr>
              <a:t>flowcharts</a:t>
            </a:r>
            <a:r>
              <a:rPr lang="en-US" sz="2400">
                <a:solidFill>
                  <a:srgbClr val="125B50"/>
                </a:solidFill>
                <a:latin typeface="Agrandir Wide Thin"/>
              </a:rPr>
              <a:t>,</a:t>
            </a:r>
            <a:r>
              <a:rPr lang="en-US" sz="2400">
                <a:solidFill>
                  <a:srgbClr val="125B50"/>
                </a:solidFill>
                <a:latin typeface="Agrandir Wide Bold"/>
              </a:rPr>
              <a:t> E-R diagram</a:t>
            </a:r>
            <a:r>
              <a:rPr lang="en-US" sz="2400">
                <a:solidFill>
                  <a:srgbClr val="125B50"/>
                </a:solidFill>
                <a:latin typeface="Agrandir Wide Thin"/>
              </a:rPr>
              <a:t> providing a more comprehensive understanding of our system's design.</a:t>
            </a:r>
          </a:p>
          <a:p>
            <a:pPr algn="just">
              <a:lnSpc>
                <a:spcPts val="3600"/>
              </a:lnSpc>
            </a:pPr>
            <a:endParaRPr lang="en-US" sz="2400">
              <a:solidFill>
                <a:srgbClr val="125B50"/>
              </a:solidFill>
              <a:latin typeface="Agrandir Wide Thin"/>
            </a:endParaRPr>
          </a:p>
        </p:txBody>
      </p:sp>
      <p:sp>
        <p:nvSpPr>
          <p:cNvPr id="4" name="Freeform 4"/>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860" r="-245860"/>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6138" r="-246138"/>
            </a:stretch>
          </a:blipFill>
        </p:spPr>
      </p:sp>
      <p:sp>
        <p:nvSpPr>
          <p:cNvPr id="3" name="Freeform 3"/>
          <p:cNvSpPr/>
          <p:nvPr/>
        </p:nvSpPr>
        <p:spPr>
          <a:xfrm>
            <a:off x="1720440" y="3609770"/>
            <a:ext cx="12084652" cy="1811021"/>
          </a:xfrm>
          <a:custGeom>
            <a:avLst/>
            <a:gdLst/>
            <a:ahLst/>
            <a:cxnLst/>
            <a:rect l="l" t="t" r="r" b="b"/>
            <a:pathLst>
              <a:path w="12084652" h="1811021">
                <a:moveTo>
                  <a:pt x="0" y="0"/>
                </a:moveTo>
                <a:lnTo>
                  <a:pt x="12084652" y="0"/>
                </a:lnTo>
                <a:lnTo>
                  <a:pt x="12084652" y="1811021"/>
                </a:lnTo>
                <a:lnTo>
                  <a:pt x="0" y="1811021"/>
                </a:lnTo>
                <a:lnTo>
                  <a:pt x="0" y="0"/>
                </a:lnTo>
                <a:close/>
              </a:path>
            </a:pathLst>
          </a:custGeom>
          <a:blipFill>
            <a:blip r:embed="rId3"/>
            <a:stretch>
              <a:fillRect/>
            </a:stretch>
          </a:blipFill>
        </p:spPr>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0</a:t>
            </a:r>
          </a:p>
        </p:txBody>
      </p:sp>
      <p:sp>
        <p:nvSpPr>
          <p:cNvPr id="5" name="TextBox 5"/>
          <p:cNvSpPr txBox="1"/>
          <p:nvPr/>
        </p:nvSpPr>
        <p:spPr>
          <a:xfrm>
            <a:off x="7145546" y="5593707"/>
            <a:ext cx="1234440"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675" r="-245675"/>
            </a:stretch>
          </a:blipFill>
        </p:spPr>
      </p:sp>
      <p:sp>
        <p:nvSpPr>
          <p:cNvPr id="3" name="Freeform 3"/>
          <p:cNvSpPr/>
          <p:nvPr/>
        </p:nvSpPr>
        <p:spPr>
          <a:xfrm>
            <a:off x="1297545" y="2286260"/>
            <a:ext cx="13256566" cy="6383396"/>
          </a:xfrm>
          <a:custGeom>
            <a:avLst/>
            <a:gdLst/>
            <a:ahLst/>
            <a:cxnLst/>
            <a:rect l="l" t="t" r="r" b="b"/>
            <a:pathLst>
              <a:path w="13256566" h="6383396">
                <a:moveTo>
                  <a:pt x="0" y="0"/>
                </a:moveTo>
                <a:lnTo>
                  <a:pt x="13256566" y="0"/>
                </a:lnTo>
                <a:lnTo>
                  <a:pt x="13256566" y="6383396"/>
                </a:lnTo>
                <a:lnTo>
                  <a:pt x="0" y="6383396"/>
                </a:lnTo>
                <a:lnTo>
                  <a:pt x="0" y="0"/>
                </a:lnTo>
                <a:close/>
              </a:path>
            </a:pathLst>
          </a:custGeom>
          <a:blipFill>
            <a:blip r:embed="rId3"/>
            <a:stretch>
              <a:fillRect/>
            </a:stretch>
          </a:blipFill>
        </p:spPr>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1</a:t>
            </a:r>
          </a:p>
        </p:txBody>
      </p:sp>
      <p:sp>
        <p:nvSpPr>
          <p:cNvPr id="5" name="TextBox 5"/>
          <p:cNvSpPr txBox="1"/>
          <p:nvPr/>
        </p:nvSpPr>
        <p:spPr>
          <a:xfrm>
            <a:off x="7090653" y="8869556"/>
            <a:ext cx="1178957"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14019" y="0"/>
            <a:ext cx="2273981" cy="8964806"/>
          </a:xfrm>
          <a:custGeom>
            <a:avLst/>
            <a:gdLst/>
            <a:ahLst/>
            <a:cxnLst/>
            <a:rect l="l" t="t" r="r" b="b"/>
            <a:pathLst>
              <a:path w="2273981" h="8964806">
                <a:moveTo>
                  <a:pt x="0" y="0"/>
                </a:moveTo>
                <a:lnTo>
                  <a:pt x="2273981" y="0"/>
                </a:lnTo>
                <a:lnTo>
                  <a:pt x="2273981" y="8964806"/>
                </a:lnTo>
                <a:lnTo>
                  <a:pt x="0" y="8964806"/>
                </a:lnTo>
                <a:lnTo>
                  <a:pt x="0" y="0"/>
                </a:lnTo>
                <a:close/>
              </a:path>
            </a:pathLst>
          </a:custGeom>
          <a:blipFill>
            <a:blip r:embed="rId2"/>
            <a:stretch>
              <a:fillRect l="-245860" r="-245860"/>
            </a:stretch>
          </a:blipFill>
        </p:spPr>
      </p:sp>
      <p:sp>
        <p:nvSpPr>
          <p:cNvPr id="3" name="Freeform 3"/>
          <p:cNvSpPr/>
          <p:nvPr/>
        </p:nvSpPr>
        <p:spPr>
          <a:xfrm>
            <a:off x="2271914" y="2114894"/>
            <a:ext cx="11820022" cy="6499048"/>
          </a:xfrm>
          <a:custGeom>
            <a:avLst/>
            <a:gdLst/>
            <a:ahLst/>
            <a:cxnLst/>
            <a:rect l="l" t="t" r="r" b="b"/>
            <a:pathLst>
              <a:path w="11820022" h="6499048">
                <a:moveTo>
                  <a:pt x="0" y="0"/>
                </a:moveTo>
                <a:lnTo>
                  <a:pt x="11820022" y="0"/>
                </a:lnTo>
                <a:lnTo>
                  <a:pt x="11820022" y="6499048"/>
                </a:lnTo>
                <a:lnTo>
                  <a:pt x="0" y="6499048"/>
                </a:lnTo>
                <a:lnTo>
                  <a:pt x="0" y="0"/>
                </a:lnTo>
                <a:close/>
              </a:path>
            </a:pathLst>
          </a:custGeom>
          <a:blipFill>
            <a:blip r:embed="rId3"/>
            <a:stretch>
              <a:fillRect/>
            </a:stretch>
          </a:blipFill>
        </p:spPr>
      </p:sp>
      <p:sp>
        <p:nvSpPr>
          <p:cNvPr id="4" name="TextBox 4"/>
          <p:cNvSpPr txBox="1"/>
          <p:nvPr/>
        </p:nvSpPr>
        <p:spPr>
          <a:xfrm>
            <a:off x="1028700" y="809625"/>
            <a:ext cx="6848808" cy="944880"/>
          </a:xfrm>
          <a:prstGeom prst="rect">
            <a:avLst/>
          </a:prstGeom>
        </p:spPr>
        <p:txBody>
          <a:bodyPr lIns="0" tIns="0" rIns="0" bIns="0" rtlCol="0" anchor="t">
            <a:spAutoFit/>
          </a:bodyPr>
          <a:lstStyle/>
          <a:p>
            <a:pPr>
              <a:lnSpc>
                <a:spcPts val="6719"/>
              </a:lnSpc>
            </a:pPr>
            <a:r>
              <a:rPr lang="en-US" sz="4800">
                <a:solidFill>
                  <a:srgbClr val="125B50"/>
                </a:solidFill>
                <a:latin typeface="Agrandir Wide Medium"/>
              </a:rPr>
              <a:t>DFD LEVEL 2: LOGIN</a:t>
            </a:r>
          </a:p>
        </p:txBody>
      </p:sp>
      <p:sp>
        <p:nvSpPr>
          <p:cNvPr id="5" name="TextBox 5"/>
          <p:cNvSpPr txBox="1"/>
          <p:nvPr/>
        </p:nvSpPr>
        <p:spPr>
          <a:xfrm>
            <a:off x="6910542" y="8755256"/>
            <a:ext cx="1952982" cy="379094"/>
          </a:xfrm>
          <a:prstGeom prst="rect">
            <a:avLst/>
          </a:prstGeom>
        </p:spPr>
        <p:txBody>
          <a:bodyPr lIns="0" tIns="0" rIns="0" bIns="0" rtlCol="0" anchor="t">
            <a:spAutoFit/>
          </a:bodyPr>
          <a:lstStyle/>
          <a:p>
            <a:pPr algn="ctr">
              <a:lnSpc>
                <a:spcPts val="2700"/>
              </a:lnSpc>
              <a:spcBef>
                <a:spcPct val="0"/>
              </a:spcBef>
            </a:pPr>
            <a:r>
              <a:rPr lang="en-US" sz="1800">
                <a:solidFill>
                  <a:srgbClr val="125B50"/>
                </a:solidFill>
                <a:latin typeface="Agrandir Wide Thin"/>
              </a:rPr>
              <a:t>FIG: DFD 2: login1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466</Words>
  <Application>Microsoft Office PowerPoint</Application>
  <PresentationFormat>Custom</PresentationFormat>
  <Paragraphs>95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Agrandir Wide Medium</vt:lpstr>
      <vt:lpstr>Agrandir Wide</vt:lpstr>
      <vt:lpstr>Agrandir Wide Thin</vt:lpstr>
      <vt:lpstr>Calibri</vt:lpstr>
      <vt:lpstr>Agrandir Wide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Gradient Monotone Minimalist Presentation Template</dc:title>
  <dc:creator>R.A.MON</dc:creator>
  <cp:lastModifiedBy>R.A.MON !</cp:lastModifiedBy>
  <cp:revision>2</cp:revision>
  <dcterms:created xsi:type="dcterms:W3CDTF">2006-08-16T00:00:00Z</dcterms:created>
  <dcterms:modified xsi:type="dcterms:W3CDTF">2023-08-10T16:12:56Z</dcterms:modified>
  <dc:identifier>DAFrJu5M6Y4</dc:identifier>
</cp:coreProperties>
</file>